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57" r:id="rId4"/>
    <p:sldId id="258" r:id="rId5"/>
    <p:sldId id="278" r:id="rId6"/>
    <p:sldId id="259" r:id="rId7"/>
    <p:sldId id="261" r:id="rId8"/>
    <p:sldId id="282" r:id="rId9"/>
    <p:sldId id="266" r:id="rId10"/>
    <p:sldId id="276" r:id="rId11"/>
    <p:sldId id="277" r:id="rId12"/>
    <p:sldId id="263" r:id="rId13"/>
    <p:sldId id="264" r:id="rId14"/>
    <p:sldId id="283" r:id="rId15"/>
    <p:sldId id="271" r:id="rId16"/>
    <p:sldId id="267" r:id="rId17"/>
    <p:sldId id="265" r:id="rId18"/>
    <p:sldId id="269" r:id="rId19"/>
    <p:sldId id="279" r:id="rId20"/>
    <p:sldId id="284" r:id="rId21"/>
    <p:sldId id="286" r:id="rId22"/>
    <p:sldId id="285" r:id="rId23"/>
    <p:sldId id="281" r:id="rId24"/>
    <p:sldId id="262" r:id="rId25"/>
    <p:sldId id="272" r:id="rId26"/>
    <p:sldId id="280" r:id="rId27"/>
    <p:sldId id="275" r:id="rId28"/>
    <p:sldId id="274" r:id="rId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BC3"/>
    <a:srgbClr val="C09B8F"/>
    <a:srgbClr val="C05200"/>
    <a:srgbClr val="C07A54"/>
    <a:srgbClr val="C08361"/>
    <a:srgbClr val="C07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52"/>
    <p:restoredTop sz="94694"/>
  </p:normalViewPr>
  <p:slideViewPr>
    <p:cSldViewPr snapToGrid="0" snapToObjects="1">
      <p:cViewPr>
        <p:scale>
          <a:sx n="100" d="100"/>
          <a:sy n="100" d="100"/>
        </p:scale>
        <p:origin x="33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E471E-19CD-1742-9B21-3AFC80DB7177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9789E-91BD-ED44-A3D0-3E27D9C281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741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9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35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191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914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291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053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85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74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05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467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0152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9810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2252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2685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0348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668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3954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667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218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268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246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7339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563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74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5405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524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004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257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579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759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411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222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56525/openapi.do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37577/openapi.d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63096/openapi.do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84591/openapi.do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ciml/mushroom-classificatio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aysee/mushrooms-classification-common-genuss-images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b4y40kFhL4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Evp6oQst0v8" TargetMode="External"/><Relationship Id="rId5" Type="http://schemas.openxmlformats.org/officeDocument/2006/relationships/hyperlink" Target="https://www.youtube.com/watch?v=I5F_CRi8gbA" TargetMode="External"/><Relationship Id="rId4" Type="http://schemas.openxmlformats.org/officeDocument/2006/relationships/hyperlink" Target="https://www.youtube.com/watch?v=FJBUkb4aXZk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tn.co.kr/_ln/0134_202007231538401641" TargetMode="External"/><Relationship Id="rId3" Type="http://schemas.openxmlformats.org/officeDocument/2006/relationships/hyperlink" Target="http://openapi.nature.go.kr/openapi/service/rest/FungiService" TargetMode="External"/><Relationship Id="rId7" Type="http://schemas.openxmlformats.org/officeDocument/2006/relationships/hyperlink" Target="https://www.kaggle.com/uciml/mushroom-classificatio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apis.data.go.kr/1390804/NihhsRdaLifeInfo" TargetMode="External"/><Relationship Id="rId5" Type="http://schemas.openxmlformats.org/officeDocument/2006/relationships/hyperlink" Target="http://apis.data.go.kr/1400119/KffniService1" TargetMode="External"/><Relationship Id="rId4" Type="http://schemas.openxmlformats.org/officeDocument/2006/relationships/hyperlink" Target="http://apis.data.go.kr/1390804/NihhsMushroomImageInfo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>
            <a:extLst>
              <a:ext uri="{FF2B5EF4-FFF2-40B4-BE49-F238E27FC236}">
                <a16:creationId xmlns:a16="http://schemas.microsoft.com/office/drawing/2014/main" id="{A76BD849-F505-2B41-892A-01B71104EB34}"/>
              </a:ext>
            </a:extLst>
          </p:cNvPr>
          <p:cNvSpPr/>
          <p:nvPr/>
        </p:nvSpPr>
        <p:spPr>
          <a:xfrm>
            <a:off x="0" y="-7037"/>
            <a:ext cx="5932232" cy="6857999"/>
          </a:xfrm>
          <a:custGeom>
            <a:avLst/>
            <a:gdLst>
              <a:gd name="connsiteX0" fmla="*/ 0 w 5932232"/>
              <a:gd name="connsiteY0" fmla="*/ 0 h 6857999"/>
              <a:gd name="connsiteX1" fmla="*/ 3497951 w 5932232"/>
              <a:gd name="connsiteY1" fmla="*/ 0 h 6857999"/>
              <a:gd name="connsiteX2" fmla="*/ 5932232 w 5932232"/>
              <a:gd name="connsiteY2" fmla="*/ 4868560 h 6857999"/>
              <a:gd name="connsiteX3" fmla="*/ 4937513 w 5932232"/>
              <a:gd name="connsiteY3" fmla="*/ 6857999 h 6857999"/>
              <a:gd name="connsiteX4" fmla="*/ 0 w 593223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2232" h="6857999">
                <a:moveTo>
                  <a:pt x="0" y="0"/>
                </a:moveTo>
                <a:lnTo>
                  <a:pt x="3497951" y="0"/>
                </a:lnTo>
                <a:lnTo>
                  <a:pt x="5932232" y="4868560"/>
                </a:lnTo>
                <a:lnTo>
                  <a:pt x="493751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832CD9F5-2A21-7F4F-BF59-972617BC28D3}"/>
              </a:ext>
            </a:extLst>
          </p:cNvPr>
          <p:cNvSpPr/>
          <p:nvPr/>
        </p:nvSpPr>
        <p:spPr>
          <a:xfrm>
            <a:off x="5631255" y="1306153"/>
            <a:ext cx="3989340" cy="3476220"/>
          </a:xfrm>
          <a:prstGeom prst="hexagon">
            <a:avLst/>
          </a:prstGeom>
          <a:noFill/>
          <a:ln w="127000">
            <a:solidFill>
              <a:srgbClr val="C083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26CEF0B0-9470-204A-B1BD-08863AE8B1FB}"/>
              </a:ext>
            </a:extLst>
          </p:cNvPr>
          <p:cNvSpPr/>
          <p:nvPr/>
        </p:nvSpPr>
        <p:spPr>
          <a:xfrm rot="10800000">
            <a:off x="4782654" y="0"/>
            <a:ext cx="2374490" cy="2374490"/>
          </a:xfrm>
          <a:prstGeom prst="triangle">
            <a:avLst/>
          </a:pr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3689DA97-E56A-FB41-A078-1630A442EEA7}"/>
              </a:ext>
            </a:extLst>
          </p:cNvPr>
          <p:cNvSpPr/>
          <p:nvPr/>
        </p:nvSpPr>
        <p:spPr>
          <a:xfrm>
            <a:off x="6388770" y="-1"/>
            <a:ext cx="2374490" cy="1286316"/>
          </a:xfrm>
          <a:custGeom>
            <a:avLst/>
            <a:gdLst>
              <a:gd name="connsiteX0" fmla="*/ 643158 w 2374490"/>
              <a:gd name="connsiteY0" fmla="*/ 0 h 1286316"/>
              <a:gd name="connsiteX1" fmla="*/ 1731332 w 2374490"/>
              <a:gd name="connsiteY1" fmla="*/ 0 h 1286316"/>
              <a:gd name="connsiteX2" fmla="*/ 2374490 w 2374490"/>
              <a:gd name="connsiteY2" fmla="*/ 1286316 h 1286316"/>
              <a:gd name="connsiteX3" fmla="*/ 0 w 2374490"/>
              <a:gd name="connsiteY3" fmla="*/ 1286316 h 12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1286316">
                <a:moveTo>
                  <a:pt x="643158" y="0"/>
                </a:moveTo>
                <a:lnTo>
                  <a:pt x="1731332" y="0"/>
                </a:lnTo>
                <a:lnTo>
                  <a:pt x="2374490" y="1286316"/>
                </a:lnTo>
                <a:lnTo>
                  <a:pt x="0" y="1286316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5632CF89-B52E-E747-8744-9745F4374CA1}"/>
              </a:ext>
            </a:extLst>
          </p:cNvPr>
          <p:cNvSpPr/>
          <p:nvPr/>
        </p:nvSpPr>
        <p:spPr>
          <a:xfrm rot="10800000">
            <a:off x="8061910" y="0"/>
            <a:ext cx="4130090" cy="5513180"/>
          </a:xfrm>
          <a:custGeom>
            <a:avLst/>
            <a:gdLst>
              <a:gd name="connsiteX0" fmla="*/ 4130090 w 4130090"/>
              <a:gd name="connsiteY0" fmla="*/ 5513180 h 5513180"/>
              <a:gd name="connsiteX1" fmla="*/ 0 w 4130090"/>
              <a:gd name="connsiteY1" fmla="*/ 5513180 h 5513180"/>
              <a:gd name="connsiteX2" fmla="*/ 0 w 4130090"/>
              <a:gd name="connsiteY2" fmla="*/ 2747000 h 5513180"/>
              <a:gd name="connsiteX3" fmla="*/ 1373500 w 4130090"/>
              <a:gd name="connsiteY3" fmla="*/ 0 h 551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90" h="5513180">
                <a:moveTo>
                  <a:pt x="4130090" y="5513180"/>
                </a:moveTo>
                <a:lnTo>
                  <a:pt x="0" y="5513180"/>
                </a:lnTo>
                <a:lnTo>
                  <a:pt x="0" y="2747000"/>
                </a:lnTo>
                <a:lnTo>
                  <a:pt x="1373500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F5212423-D142-764E-8B05-E204C7595273}"/>
              </a:ext>
            </a:extLst>
          </p:cNvPr>
          <p:cNvSpPr/>
          <p:nvPr/>
        </p:nvSpPr>
        <p:spPr>
          <a:xfrm>
            <a:off x="7742164" y="-1"/>
            <a:ext cx="4449836" cy="6852725"/>
          </a:xfrm>
          <a:custGeom>
            <a:avLst/>
            <a:gdLst>
              <a:gd name="connsiteX0" fmla="*/ 3426363 w 4449836"/>
              <a:gd name="connsiteY0" fmla="*/ 0 h 6852725"/>
              <a:gd name="connsiteX1" fmla="*/ 3780324 w 4449836"/>
              <a:gd name="connsiteY1" fmla="*/ 0 h 6852725"/>
              <a:gd name="connsiteX2" fmla="*/ 4449836 w 4449836"/>
              <a:gd name="connsiteY2" fmla="*/ 1339025 h 6852725"/>
              <a:gd name="connsiteX3" fmla="*/ 4449836 w 4449836"/>
              <a:gd name="connsiteY3" fmla="*/ 6852725 h 6852725"/>
              <a:gd name="connsiteX4" fmla="*/ 0 w 4449836"/>
              <a:gd name="connsiteY4" fmla="*/ 6852725 h 68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836" h="6852725">
                <a:moveTo>
                  <a:pt x="3426363" y="0"/>
                </a:moveTo>
                <a:lnTo>
                  <a:pt x="3780324" y="0"/>
                </a:lnTo>
                <a:lnTo>
                  <a:pt x="4449836" y="1339025"/>
                </a:lnTo>
                <a:lnTo>
                  <a:pt x="4449836" y="6852725"/>
                </a:lnTo>
                <a:lnTo>
                  <a:pt x="0" y="6852725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494EEB1-6DA7-D34C-8A77-B1B1E2CFA23F}"/>
              </a:ext>
            </a:extLst>
          </p:cNvPr>
          <p:cNvSpPr/>
          <p:nvPr/>
        </p:nvSpPr>
        <p:spPr>
          <a:xfrm rot="10800000">
            <a:off x="7157144" y="4740137"/>
            <a:ext cx="2374490" cy="2112587"/>
          </a:xfrm>
          <a:custGeom>
            <a:avLst/>
            <a:gdLst>
              <a:gd name="connsiteX0" fmla="*/ 2374490 w 2374490"/>
              <a:gd name="connsiteY0" fmla="*/ 2112587 h 2112587"/>
              <a:gd name="connsiteX1" fmla="*/ 0 w 2374490"/>
              <a:gd name="connsiteY1" fmla="*/ 2112587 h 2112587"/>
              <a:gd name="connsiteX2" fmla="*/ 1056293 w 2374490"/>
              <a:gd name="connsiteY2" fmla="*/ 0 h 2112587"/>
              <a:gd name="connsiteX3" fmla="*/ 1318197 w 2374490"/>
              <a:gd name="connsiteY3" fmla="*/ 0 h 21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2112587">
                <a:moveTo>
                  <a:pt x="2374490" y="2112587"/>
                </a:moveTo>
                <a:lnTo>
                  <a:pt x="0" y="2112587"/>
                </a:lnTo>
                <a:lnTo>
                  <a:pt x="1056293" y="0"/>
                </a:lnTo>
                <a:lnTo>
                  <a:pt x="1318197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166BCBCE-1D9F-144A-9B6B-98463E2442BF}"/>
              </a:ext>
            </a:extLst>
          </p:cNvPr>
          <p:cNvSpPr/>
          <p:nvPr/>
        </p:nvSpPr>
        <p:spPr>
          <a:xfrm>
            <a:off x="5452015" y="5034588"/>
            <a:ext cx="6070624" cy="1818136"/>
          </a:xfrm>
          <a:custGeom>
            <a:avLst/>
            <a:gdLst>
              <a:gd name="connsiteX0" fmla="*/ 909068 w 6070624"/>
              <a:gd name="connsiteY0" fmla="*/ 0 h 1818136"/>
              <a:gd name="connsiteX1" fmla="*/ 5161556 w 6070624"/>
              <a:gd name="connsiteY1" fmla="*/ 0 h 1818136"/>
              <a:gd name="connsiteX2" fmla="*/ 6070624 w 6070624"/>
              <a:gd name="connsiteY2" fmla="*/ 1818136 h 1818136"/>
              <a:gd name="connsiteX3" fmla="*/ 0 w 6070624"/>
              <a:gd name="connsiteY3" fmla="*/ 1818136 h 18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24" h="1818136">
                <a:moveTo>
                  <a:pt x="909068" y="0"/>
                </a:moveTo>
                <a:lnTo>
                  <a:pt x="5161556" y="0"/>
                </a:lnTo>
                <a:lnTo>
                  <a:pt x="6070624" y="1818136"/>
                </a:lnTo>
                <a:lnTo>
                  <a:pt x="0" y="1818136"/>
                </a:lnTo>
                <a:close/>
              </a:path>
            </a:pathLst>
          </a:cu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육각형[H] 17">
            <a:extLst>
              <a:ext uri="{FF2B5EF4-FFF2-40B4-BE49-F238E27FC236}">
                <a16:creationId xmlns:a16="http://schemas.microsoft.com/office/drawing/2014/main" id="{5ED73CA9-AAA4-594B-9D00-819B3CE6768B}"/>
              </a:ext>
            </a:extLst>
          </p:cNvPr>
          <p:cNvSpPr/>
          <p:nvPr/>
        </p:nvSpPr>
        <p:spPr>
          <a:xfrm>
            <a:off x="9219798" y="291318"/>
            <a:ext cx="3008112" cy="2563298"/>
          </a:xfrm>
          <a:prstGeom prst="hexagon">
            <a:avLst/>
          </a:pr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E6073-29BC-7C47-ADE6-968CBDB2BF07}"/>
              </a:ext>
            </a:extLst>
          </p:cNvPr>
          <p:cNvSpPr txBox="1"/>
          <p:nvPr/>
        </p:nvSpPr>
        <p:spPr>
          <a:xfrm>
            <a:off x="342900" y="2895813"/>
            <a:ext cx="704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800" b="1" dirty="0">
                <a:solidFill>
                  <a:prstClr val="black"/>
                </a:solidFill>
              </a:rPr>
              <a:t>Project </a:t>
            </a:r>
            <a:r>
              <a:rPr kumimoji="1" lang="en-US" altLang="ko-Kore-K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Mushroom</a:t>
            </a:r>
            <a:endParaRPr kumimoji="1" lang="ko-Kore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7138" y="4529408"/>
            <a:ext cx="5039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김기영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박민재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김재현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문수인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김지원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장현우</a:t>
            </a:r>
            <a:endParaRPr kumimoji="1" lang="ko-Kore-KR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2071977" y="116352"/>
            <a:ext cx="2060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</a:t>
            </a:r>
            <a:r>
              <a:rPr kumimoji="1" lang="ko-KR" altLang="en-US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엔지니어 </a:t>
            </a:r>
            <a:r>
              <a:rPr kumimoji="1" lang="en-US" altLang="ko-KR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kumimoji="1" lang="ko-KR" altLang="en-US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기</a:t>
            </a:r>
            <a:endParaRPr kumimoji="1" lang="en-US" altLang="en-US" sz="1400" b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2071977" y="3838207"/>
            <a:ext cx="14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en-US" sz="18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 Project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932233" y="6503230"/>
            <a:ext cx="638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dirty="0">
                <a:solidFill>
                  <a:prstClr val="black"/>
                </a:solidFill>
              </a:rPr>
              <a:t>https://github.com/FinalMushrooms/Playdata_Final_Mushrooms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85905" y="4161484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dirty="0">
                <a:solidFill>
                  <a:prstClr val="black"/>
                </a:solidFill>
              </a:rPr>
              <a:t>21.10.13 ~ 21.11.05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" y="49478"/>
            <a:ext cx="2030109" cy="44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6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진행 일정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655999"/>
            <a:ext cx="10800000" cy="48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019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4776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88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559107" cy="54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73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948177" y="4844496"/>
            <a:ext cx="2644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사용 기술</a:t>
            </a:r>
            <a:endParaRPr kumimoji="1" lang="ko-Kore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177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사용 기술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3" y="1728111"/>
            <a:ext cx="1074052" cy="10740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15" y="5350406"/>
            <a:ext cx="1633151" cy="8790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82" y="1402719"/>
            <a:ext cx="1321577" cy="14856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91" y="1547043"/>
            <a:ext cx="1507818" cy="1223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5601212"/>
            <a:ext cx="1873737" cy="7575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666" y="3513151"/>
            <a:ext cx="1202590" cy="15214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91" y="5447957"/>
            <a:ext cx="2093549" cy="9425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62" y="5670709"/>
            <a:ext cx="2004439" cy="4970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05" y="1224719"/>
            <a:ext cx="1544977" cy="184161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061" y="3964095"/>
            <a:ext cx="2294952" cy="5759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3681989"/>
            <a:ext cx="1465934" cy="11660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85" y="3814197"/>
            <a:ext cx="3592960" cy="8757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465726" y="3102161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Beautifulsoup4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144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800" dirty="0">
                <a:solidFill>
                  <a:schemeClr val="bg1">
                    <a:lumMod val="95000"/>
                  </a:schemeClr>
                </a:solidFill>
              </a:rPr>
              <a:t>API </a:t>
            </a:r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산림청 </a:t>
            </a:r>
            <a:r>
              <a:rPr kumimoji="1" lang="ko-KR" altLang="en-US" dirty="0" err="1">
                <a:latin typeface="+mn-ea"/>
              </a:rPr>
              <a:t>국립수목원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err="1">
                <a:latin typeface="+mn-ea"/>
              </a:rPr>
              <a:t>버섯자원</a:t>
            </a:r>
            <a:r>
              <a:rPr kumimoji="1" lang="ko-KR" altLang="en-US" dirty="0">
                <a:latin typeface="+mn-ea"/>
              </a:rPr>
              <a:t> 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https://www.data.go.kr/data/15056525/openapi.do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>
                <a:cs typeface="+mn-lt"/>
              </a:rPr>
              <a:t>활용 정보 </a:t>
            </a:r>
            <a:r>
              <a:rPr kumimoji="1" lang="en-US" altLang="ko-KR" dirty="0">
                <a:cs typeface="+mn-lt"/>
              </a:rPr>
              <a:t>: </a:t>
            </a:r>
            <a:r>
              <a:rPr kumimoji="1" lang="ko-KR" altLang="en-US" dirty="0">
                <a:cs typeface="+mn-lt"/>
              </a:rPr>
              <a:t>한국 명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학명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도감 번호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독성 여부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발생 계절</a:t>
            </a:r>
            <a:r>
              <a:rPr kumimoji="1" lang="en-US" altLang="ko-KR" dirty="0">
                <a:cs typeface="+mn-lt"/>
              </a:rPr>
              <a:t> </a:t>
            </a:r>
            <a:r>
              <a:rPr kumimoji="1" lang="ko-KR" altLang="en-US" dirty="0">
                <a:cs typeface="+mn-lt"/>
              </a:rPr>
              <a:t>등 </a:t>
            </a:r>
            <a:endParaRPr kumimoji="1"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산림청 </a:t>
            </a:r>
            <a:r>
              <a:rPr kumimoji="1" lang="ko-KR" altLang="en-US" dirty="0" err="1">
                <a:latin typeface="+mn-ea"/>
              </a:rPr>
              <a:t>국립수목원</a:t>
            </a:r>
            <a:r>
              <a:rPr kumimoji="1" lang="ko-KR" altLang="en-US" dirty="0">
                <a:latin typeface="+mn-ea"/>
              </a:rPr>
              <a:t> 국가표준 버섯목록서비스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4"/>
              </a:rPr>
              <a:t>https://www.data.go.kr/data/15037577/openapi.do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/>
              <a:t>활용 정보 </a:t>
            </a:r>
            <a:r>
              <a:rPr kumimoji="1" lang="en-US" altLang="ko-KR" dirty="0"/>
              <a:t>:  </a:t>
            </a:r>
            <a:r>
              <a:rPr kumimoji="1" lang="ko-KR" altLang="en-US" dirty="0"/>
              <a:t>분류군 명 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상위 분류군</a:t>
            </a:r>
            <a:endParaRPr kumimoji="1"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3548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95000"/>
                  </a:schemeClr>
                </a:solidFill>
              </a:rPr>
              <a:t>API</a:t>
            </a:r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 버섯 이미지 조회 서비스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https://www.data.go.kr/data/15063096/openapi.do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cs typeface="+mn-lt"/>
              </a:rPr>
              <a:t>활용 정보 </a:t>
            </a:r>
            <a:r>
              <a:rPr lang="en-US" altLang="ko-KR" dirty="0">
                <a:cs typeface="+mn-lt"/>
              </a:rPr>
              <a:t>: </a:t>
            </a:r>
            <a:r>
              <a:rPr lang="ko-KR" altLang="en-US" dirty="0">
                <a:cs typeface="+mn-lt"/>
              </a:rPr>
              <a:t>버섯 명</a:t>
            </a:r>
            <a:r>
              <a:rPr lang="en-US" altLang="ko-KR" dirty="0">
                <a:cs typeface="+mn-lt"/>
              </a:rPr>
              <a:t>, </a:t>
            </a:r>
            <a:r>
              <a:rPr lang="ko-KR" altLang="en-US" dirty="0">
                <a:cs typeface="+mn-lt"/>
              </a:rPr>
              <a:t>이미지 주소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 원예특용작물 요리 조회 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cs typeface="+mn-lt"/>
                <a:hlinkClick r:id="rId4"/>
              </a:rPr>
              <a:t>https://www.data.go.kr/data/15084591/openapi.do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>
                <a:cs typeface="+mn-lt"/>
              </a:rPr>
              <a:t>활용 정보 </a:t>
            </a:r>
            <a:r>
              <a:rPr kumimoji="1" lang="en-US" altLang="ko-KR" dirty="0">
                <a:cs typeface="+mn-lt"/>
              </a:rPr>
              <a:t>: </a:t>
            </a:r>
            <a:r>
              <a:rPr kumimoji="1" lang="ko-KR" altLang="en-US" dirty="0">
                <a:cs typeface="+mn-lt"/>
              </a:rPr>
              <a:t>이미지 주소</a:t>
            </a:r>
            <a:r>
              <a:rPr kumimoji="1" lang="en-US" altLang="ko-KR" dirty="0">
                <a:cs typeface="+mn-lt"/>
              </a:rPr>
              <a:t>,  </a:t>
            </a:r>
            <a:r>
              <a:rPr kumimoji="1" lang="ko-KR" altLang="en-US" dirty="0">
                <a:cs typeface="+mn-lt"/>
              </a:rPr>
              <a:t>요리 레시피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18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머신 러닝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csv </a:t>
            </a:r>
            <a:r>
              <a:rPr lang="ko-KR" altLang="en-US" dirty="0">
                <a:cs typeface="+mn-lt"/>
              </a:rPr>
              <a:t> 데이터 학습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버섯의 특징 정보로 독성 여부 이진 분류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딥 러닝 </a:t>
            </a:r>
            <a:r>
              <a:rPr lang="ko-KR" altLang="en-US" dirty="0">
                <a:cs typeface="+mn-lt"/>
              </a:rPr>
              <a:t>활용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  <a:hlinkClick r:id="rId3"/>
              </a:rPr>
              <a:t>https://</a:t>
            </a:r>
            <a:r>
              <a:rPr lang="en-US" altLang="ko-KR" dirty="0" smtClean="0">
                <a:cs typeface="+mn-lt"/>
                <a:hlinkClick r:id="rId3"/>
              </a:rPr>
              <a:t>www.kaggle.com/uciml/mushroom-classification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8,124</a:t>
            </a:r>
            <a:r>
              <a:rPr lang="ko-KR" altLang="en-US" dirty="0" smtClean="0">
                <a:cs typeface="+mn-lt"/>
              </a:rPr>
              <a:t>개의 버섯 특징 정보 데이터</a:t>
            </a:r>
            <a:endParaRPr lang="en-US" altLang="ko-KR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324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머신 러닝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이미지 </a:t>
            </a:r>
            <a:r>
              <a:rPr lang="ko-KR" altLang="en-US" dirty="0">
                <a:cs typeface="+mn-lt"/>
              </a:rPr>
              <a:t>학습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사진 데이터로 </a:t>
            </a:r>
            <a:r>
              <a:rPr lang="en-US" altLang="ko-KR" dirty="0">
                <a:cs typeface="+mn-lt"/>
              </a:rPr>
              <a:t>9</a:t>
            </a:r>
            <a:r>
              <a:rPr lang="ko-KR" altLang="en-US" dirty="0">
                <a:cs typeface="+mn-lt"/>
              </a:rPr>
              <a:t>가지 속으로 분류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CNN(Convolutional </a:t>
            </a:r>
            <a:r>
              <a:rPr lang="en-US" altLang="ko-KR" dirty="0">
                <a:cs typeface="+mn-lt"/>
              </a:rPr>
              <a:t>Neural </a:t>
            </a:r>
            <a:r>
              <a:rPr lang="en-US" altLang="ko-KR" dirty="0" smtClean="0">
                <a:cs typeface="+mn-lt"/>
              </a:rPr>
              <a:t>Networks)</a:t>
            </a:r>
            <a:r>
              <a:rPr lang="ko-KR" altLang="en-US" dirty="0" smtClean="0">
                <a:cs typeface="+mn-lt"/>
              </a:rPr>
              <a:t>활용 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  <a:hlinkClick r:id="rId3"/>
              </a:rPr>
              <a:t>https</a:t>
            </a:r>
            <a:r>
              <a:rPr lang="en-US" altLang="ko-KR" dirty="0">
                <a:cs typeface="+mn-lt"/>
                <a:hlinkClick r:id="rId3"/>
              </a:rPr>
              <a:t>://</a:t>
            </a:r>
            <a:r>
              <a:rPr lang="en-US" altLang="ko-KR" dirty="0" smtClean="0">
                <a:cs typeface="+mn-lt"/>
                <a:hlinkClick r:id="rId3"/>
              </a:rPr>
              <a:t>www.kaggle.com/maysee/mushrooms-classification-common-genuss-images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6,714</a:t>
            </a:r>
            <a:r>
              <a:rPr lang="ko-KR" altLang="en-US" dirty="0" smtClean="0">
                <a:cs typeface="+mn-lt"/>
              </a:rPr>
              <a:t>개 사진 데이터</a:t>
            </a:r>
            <a:endParaRPr lang="en-US" altLang="ko-KR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590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948177" y="4750871"/>
            <a:ext cx="2644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시연</a:t>
            </a:r>
            <a:endParaRPr kumimoji="1" lang="ko-Kore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416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 66">
            <a:extLst>
              <a:ext uri="{FF2B5EF4-FFF2-40B4-BE49-F238E27FC236}">
                <a16:creationId xmlns:a16="http://schemas.microsoft.com/office/drawing/2014/main" id="{86E08407-410D-6044-924F-226B9747C565}"/>
              </a:ext>
            </a:extLst>
          </p:cNvPr>
          <p:cNvSpPr/>
          <p:nvPr/>
        </p:nvSpPr>
        <p:spPr>
          <a:xfrm>
            <a:off x="9651648" y="9064"/>
            <a:ext cx="2540352" cy="5038608"/>
          </a:xfrm>
          <a:custGeom>
            <a:avLst/>
            <a:gdLst>
              <a:gd name="connsiteX0" fmla="*/ 0 w 2540352"/>
              <a:gd name="connsiteY0" fmla="*/ 0 h 5038608"/>
              <a:gd name="connsiteX1" fmla="*/ 2540352 w 2540352"/>
              <a:gd name="connsiteY1" fmla="*/ 0 h 5038608"/>
              <a:gd name="connsiteX2" fmla="*/ 2540352 w 2540352"/>
              <a:gd name="connsiteY2" fmla="*/ 5038608 h 5038608"/>
              <a:gd name="connsiteX3" fmla="*/ 2519305 w 2540352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352" h="5038608">
                <a:moveTo>
                  <a:pt x="0" y="0"/>
                </a:moveTo>
                <a:lnTo>
                  <a:pt x="2540352" y="0"/>
                </a:lnTo>
                <a:lnTo>
                  <a:pt x="2540352" y="5038608"/>
                </a:lnTo>
                <a:lnTo>
                  <a:pt x="2519305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81219-E75A-DB4F-890E-5DB099638672}"/>
              </a:ext>
            </a:extLst>
          </p:cNvPr>
          <p:cNvSpPr txBox="1"/>
          <p:nvPr/>
        </p:nvSpPr>
        <p:spPr>
          <a:xfrm>
            <a:off x="448468" y="378800"/>
            <a:ext cx="3383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목차</a:t>
            </a:r>
            <a:endParaRPr kumimoji="1" lang="ko-Kore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자유형 62">
            <a:extLst>
              <a:ext uri="{FF2B5EF4-FFF2-40B4-BE49-F238E27FC236}">
                <a16:creationId xmlns:a16="http://schemas.microsoft.com/office/drawing/2014/main" id="{0238F0C7-D5AD-7B44-9A1D-5C8AF9759F37}"/>
              </a:ext>
            </a:extLst>
          </p:cNvPr>
          <p:cNvSpPr/>
          <p:nvPr/>
        </p:nvSpPr>
        <p:spPr>
          <a:xfrm>
            <a:off x="10361532" y="9064"/>
            <a:ext cx="1830468" cy="3620655"/>
          </a:xfrm>
          <a:custGeom>
            <a:avLst/>
            <a:gdLst>
              <a:gd name="connsiteX0" fmla="*/ 13395 w 1830468"/>
              <a:gd name="connsiteY0" fmla="*/ 0 h 3620655"/>
              <a:gd name="connsiteX1" fmla="*/ 1830468 w 1830468"/>
              <a:gd name="connsiteY1" fmla="*/ 0 h 3620655"/>
              <a:gd name="connsiteX2" fmla="*/ 1830468 w 1830468"/>
              <a:gd name="connsiteY2" fmla="*/ 3620655 h 3620655"/>
              <a:gd name="connsiteX3" fmla="*/ 1796934 w 1830468"/>
              <a:gd name="connsiteY3" fmla="*/ 3620655 h 3620655"/>
              <a:gd name="connsiteX4" fmla="*/ 0 w 1830468"/>
              <a:gd name="connsiteY4" fmla="*/ 26789 h 36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468" h="3620655">
                <a:moveTo>
                  <a:pt x="13395" y="0"/>
                </a:moveTo>
                <a:lnTo>
                  <a:pt x="1830468" y="0"/>
                </a:lnTo>
                <a:lnTo>
                  <a:pt x="1830468" y="3620655"/>
                </a:lnTo>
                <a:lnTo>
                  <a:pt x="1796934" y="3620655"/>
                </a:lnTo>
                <a:lnTo>
                  <a:pt x="0" y="26789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자유형 64">
            <a:extLst>
              <a:ext uri="{FF2B5EF4-FFF2-40B4-BE49-F238E27FC236}">
                <a16:creationId xmlns:a16="http://schemas.microsoft.com/office/drawing/2014/main" id="{6B9281F6-738C-634B-8EBF-F55552465548}"/>
              </a:ext>
            </a:extLst>
          </p:cNvPr>
          <p:cNvSpPr/>
          <p:nvPr/>
        </p:nvSpPr>
        <p:spPr>
          <a:xfrm>
            <a:off x="10270210" y="684985"/>
            <a:ext cx="1921790" cy="4086648"/>
          </a:xfrm>
          <a:custGeom>
            <a:avLst/>
            <a:gdLst>
              <a:gd name="connsiteX0" fmla="*/ 1021663 w 1921790"/>
              <a:gd name="connsiteY0" fmla="*/ 0 h 4086648"/>
              <a:gd name="connsiteX1" fmla="*/ 1921790 w 1921790"/>
              <a:gd name="connsiteY1" fmla="*/ 0 h 4086648"/>
              <a:gd name="connsiteX2" fmla="*/ 1921790 w 1921790"/>
              <a:gd name="connsiteY2" fmla="*/ 4086648 h 4086648"/>
              <a:gd name="connsiteX3" fmla="*/ 1021663 w 1921790"/>
              <a:gd name="connsiteY3" fmla="*/ 4086648 h 4086648"/>
              <a:gd name="connsiteX4" fmla="*/ 0 w 1921790"/>
              <a:gd name="connsiteY4" fmla="*/ 2043324 h 408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790" h="4086648">
                <a:moveTo>
                  <a:pt x="1021663" y="0"/>
                </a:moveTo>
                <a:lnTo>
                  <a:pt x="1921790" y="0"/>
                </a:lnTo>
                <a:lnTo>
                  <a:pt x="1921790" y="4086648"/>
                </a:lnTo>
                <a:lnTo>
                  <a:pt x="1021663" y="4086648"/>
                </a:lnTo>
                <a:lnTo>
                  <a:pt x="0" y="2043324"/>
                </a:lnTo>
                <a:close/>
              </a:path>
            </a:pathLst>
          </a:cu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284CF21-F15E-6E4E-8D04-4BB3DAFCCB52}"/>
              </a:ext>
            </a:extLst>
          </p:cNvPr>
          <p:cNvGrpSpPr/>
          <p:nvPr/>
        </p:nvGrpSpPr>
        <p:grpSpPr>
          <a:xfrm>
            <a:off x="6831110" y="1981116"/>
            <a:ext cx="3098240" cy="523220"/>
            <a:chOff x="6735337" y="1989438"/>
            <a:chExt cx="3323594" cy="61036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70C0BF-A634-5E42-A3DB-6EFDFE6AE8A5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1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690AA10-573B-184F-B5CA-815D1C32AAEA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48B6B1-5BBE-6345-9671-46EF01523548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dirty="0">
                  <a:solidFill>
                    <a:prstClr val="black"/>
                  </a:solidFill>
                  <a:latin typeface="Calibri" panose="020F0502020204030204"/>
                </a:rPr>
                <a:t>프로젝트 배경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461E16B-4182-D446-87EE-CDBB486FF7B4}"/>
              </a:ext>
            </a:extLst>
          </p:cNvPr>
          <p:cNvGrpSpPr/>
          <p:nvPr/>
        </p:nvGrpSpPr>
        <p:grpSpPr>
          <a:xfrm>
            <a:off x="6831110" y="2706967"/>
            <a:ext cx="3511528" cy="523220"/>
            <a:chOff x="6735337" y="1989438"/>
            <a:chExt cx="3766943" cy="61036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449C65-BD9B-C440-A779-6E0D05F7A684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2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8DBAE41-EB8B-9A46-A242-99C7B684731F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6BAFAC-3BA8-D24F-A626-063EAA5870CD}"/>
                </a:ext>
              </a:extLst>
            </p:cNvPr>
            <p:cNvSpPr txBox="1"/>
            <p:nvPr/>
          </p:nvSpPr>
          <p:spPr>
            <a:xfrm>
              <a:off x="7363116" y="2081770"/>
              <a:ext cx="3139164" cy="46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업무 분담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 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흐름도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일정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D0E3FE0-0E58-A047-BB45-E1D50FC726DC}"/>
              </a:ext>
            </a:extLst>
          </p:cNvPr>
          <p:cNvGrpSpPr/>
          <p:nvPr/>
        </p:nvGrpSpPr>
        <p:grpSpPr>
          <a:xfrm>
            <a:off x="6831110" y="3376427"/>
            <a:ext cx="3098240" cy="523220"/>
            <a:chOff x="6735337" y="1989438"/>
            <a:chExt cx="3323594" cy="61036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C61AD6-2132-C240-9BE2-B39DC58C697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458B3B9-169A-7345-92B9-AE90A7C1F899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8C1514-DCC9-2547-A1A7-8CE8FA04668A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사용 기술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자유형 31">
            <a:extLst>
              <a:ext uri="{FF2B5EF4-FFF2-40B4-BE49-F238E27FC236}">
                <a16:creationId xmlns:a16="http://schemas.microsoft.com/office/drawing/2014/main" id="{4B22DEDD-2CAB-2A45-8F16-F36ED5DB6130}"/>
              </a:ext>
            </a:extLst>
          </p:cNvPr>
          <p:cNvSpPr/>
          <p:nvPr/>
        </p:nvSpPr>
        <p:spPr>
          <a:xfrm>
            <a:off x="1" y="1819392"/>
            <a:ext cx="3716295" cy="5038608"/>
          </a:xfrm>
          <a:custGeom>
            <a:avLst/>
            <a:gdLst>
              <a:gd name="connsiteX0" fmla="*/ 0 w 3716295"/>
              <a:gd name="connsiteY0" fmla="*/ 0 h 5038608"/>
              <a:gd name="connsiteX1" fmla="*/ 1196990 w 3716295"/>
              <a:gd name="connsiteY1" fmla="*/ 0 h 5038608"/>
              <a:gd name="connsiteX2" fmla="*/ 3716295 w 3716295"/>
              <a:gd name="connsiteY2" fmla="*/ 5038608 h 5038608"/>
              <a:gd name="connsiteX3" fmla="*/ 0 w 3716295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95" h="5038608">
                <a:moveTo>
                  <a:pt x="0" y="0"/>
                </a:moveTo>
                <a:lnTo>
                  <a:pt x="1196990" y="0"/>
                </a:lnTo>
                <a:lnTo>
                  <a:pt x="3716295" y="5038608"/>
                </a:lnTo>
                <a:lnTo>
                  <a:pt x="0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육각형[H] 58">
            <a:extLst>
              <a:ext uri="{FF2B5EF4-FFF2-40B4-BE49-F238E27FC236}">
                <a16:creationId xmlns:a16="http://schemas.microsoft.com/office/drawing/2014/main" id="{3E08B7AC-CD97-2040-9C58-AA81FB24A24A}"/>
              </a:ext>
            </a:extLst>
          </p:cNvPr>
          <p:cNvSpPr/>
          <p:nvPr/>
        </p:nvSpPr>
        <p:spPr>
          <a:xfrm>
            <a:off x="707923" y="2531989"/>
            <a:ext cx="3123918" cy="2992978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0" y="4033880"/>
            <a:ext cx="3098240" cy="523220"/>
            <a:chOff x="6735337" y="1989438"/>
            <a:chExt cx="3323594" cy="61036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8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4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시연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1" y="4709500"/>
            <a:ext cx="3098240" cy="523220"/>
            <a:chOff x="6735337" y="1989438"/>
            <a:chExt cx="3323594" cy="61036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8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5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회고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</a:t>
              </a:r>
              <a:r>
                <a:rPr kumimoji="1" lang="en-US" altLang="ko-KR" sz="20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1" lang="ko-KR" altLang="en-US" sz="20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참고문헌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0" y="5337800"/>
            <a:ext cx="3098240" cy="523220"/>
            <a:chOff x="6735337" y="1989438"/>
            <a:chExt cx="3323594" cy="61036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800" noProof="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6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 &amp; A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07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시연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99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774930" y="4684871"/>
            <a:ext cx="300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회고</a:t>
            </a:r>
            <a:r>
              <a:rPr kumimoji="1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참고문헌</a:t>
            </a:r>
            <a:endParaRPr kumimoji="1" lang="ko-Kore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832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회고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API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- </a:t>
            </a:r>
            <a:r>
              <a:rPr lang="ko-KR" altLang="en-US" dirty="0">
                <a:cs typeface="+mn-lt"/>
              </a:rPr>
              <a:t>설계된 </a:t>
            </a:r>
            <a:r>
              <a:rPr lang="en-US" altLang="ko-KR" dirty="0">
                <a:cs typeface="+mn-lt"/>
              </a:rPr>
              <a:t>API</a:t>
            </a:r>
            <a:r>
              <a:rPr lang="ko-KR" altLang="en-US" dirty="0">
                <a:cs typeface="+mn-lt"/>
              </a:rPr>
              <a:t>를 </a:t>
            </a:r>
            <a:r>
              <a:rPr lang="ko-KR" altLang="en-US" dirty="0" err="1">
                <a:cs typeface="+mn-lt"/>
              </a:rPr>
              <a:t>활용하다보니</a:t>
            </a:r>
            <a:r>
              <a:rPr lang="ko-KR" altLang="en-US" dirty="0">
                <a:cs typeface="+mn-lt"/>
              </a:rPr>
              <a:t> 원하는 정보를 </a:t>
            </a:r>
            <a:r>
              <a:rPr lang="ko-KR" altLang="en-US" dirty="0" err="1">
                <a:cs typeface="+mn-lt"/>
              </a:rPr>
              <a:t>추출해오기</a:t>
            </a:r>
            <a:r>
              <a:rPr lang="ko-KR" altLang="en-US" dirty="0">
                <a:cs typeface="+mn-lt"/>
              </a:rPr>
              <a:t> </a:t>
            </a:r>
            <a:r>
              <a:rPr lang="ko-KR" altLang="en-US" dirty="0" err="1">
                <a:cs typeface="+mn-lt"/>
              </a:rPr>
              <a:t>힘듬</a:t>
            </a:r>
            <a:endParaRPr lang="ko-KR" altLang="en-US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- </a:t>
            </a:r>
            <a:r>
              <a:rPr lang="ko-KR" altLang="en-US" dirty="0" err="1">
                <a:cs typeface="+mn-lt"/>
              </a:rPr>
              <a:t>페이징</a:t>
            </a:r>
            <a:r>
              <a:rPr lang="ko-KR" altLang="en-US" dirty="0">
                <a:cs typeface="+mn-lt"/>
              </a:rPr>
              <a:t> 기능이 </a:t>
            </a:r>
            <a:r>
              <a:rPr lang="en-US" altLang="ko-KR" dirty="0">
                <a:cs typeface="+mn-lt"/>
              </a:rPr>
              <a:t>API</a:t>
            </a:r>
            <a:r>
              <a:rPr lang="ko-KR" altLang="en-US" dirty="0">
                <a:cs typeface="+mn-lt"/>
              </a:rPr>
              <a:t>에 </a:t>
            </a:r>
            <a:r>
              <a:rPr lang="ko-KR" altLang="en-US" dirty="0" err="1">
                <a:cs typeface="+mn-lt"/>
              </a:rPr>
              <a:t>픽스되어</a:t>
            </a:r>
            <a:r>
              <a:rPr lang="ko-KR" altLang="en-US" dirty="0">
                <a:cs typeface="+mn-lt"/>
              </a:rPr>
              <a:t> 원하는 페이지를 불러오기 쉽지 않았음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- </a:t>
            </a:r>
            <a:r>
              <a:rPr lang="ko-KR" altLang="en-US" dirty="0">
                <a:cs typeface="+mn-lt"/>
              </a:rPr>
              <a:t>제작 중간 </a:t>
            </a:r>
            <a:r>
              <a:rPr lang="en-US" altLang="ko-KR" dirty="0">
                <a:cs typeface="+mn-lt"/>
              </a:rPr>
              <a:t>API </a:t>
            </a:r>
            <a:r>
              <a:rPr lang="ko-KR" altLang="en-US" dirty="0">
                <a:cs typeface="+mn-lt"/>
              </a:rPr>
              <a:t>서버 문제가 생기면 기능 전체가 마비됨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CSS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- </a:t>
            </a:r>
            <a:r>
              <a:rPr lang="ko-KR" altLang="en-US" dirty="0">
                <a:cs typeface="+mn-lt"/>
              </a:rPr>
              <a:t>아직도 원하는 수준 </a:t>
            </a:r>
            <a:r>
              <a:rPr lang="en-US" altLang="ko-KR" dirty="0">
                <a:cs typeface="+mn-lt"/>
              </a:rPr>
              <a:t>CSS </a:t>
            </a:r>
            <a:r>
              <a:rPr lang="ko-KR" altLang="en-US" dirty="0">
                <a:cs typeface="+mn-lt"/>
              </a:rPr>
              <a:t>작업이 손쉽게 안됨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- </a:t>
            </a:r>
            <a:r>
              <a:rPr lang="ko-KR" altLang="en-US" dirty="0" err="1">
                <a:cs typeface="+mn-lt"/>
              </a:rPr>
              <a:t>기획당시</a:t>
            </a:r>
            <a:r>
              <a:rPr lang="ko-KR" altLang="en-US" dirty="0">
                <a:cs typeface="+mn-lt"/>
              </a:rPr>
              <a:t> 페이지와 제작된 페이지와의 갭이 큼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- </a:t>
            </a:r>
            <a:r>
              <a:rPr lang="ko-KR" altLang="en-US" dirty="0" err="1">
                <a:cs typeface="+mn-lt"/>
              </a:rPr>
              <a:t>반응형</a:t>
            </a:r>
            <a:r>
              <a:rPr lang="ko-KR" altLang="en-US" dirty="0">
                <a:cs typeface="+mn-lt"/>
              </a:rPr>
              <a:t> 페이지로 설계를 못해</a:t>
            </a:r>
            <a:r>
              <a:rPr lang="en-US" altLang="ko-KR" dirty="0">
                <a:cs typeface="+mn-lt"/>
              </a:rPr>
              <a:t>, </a:t>
            </a:r>
            <a:r>
              <a:rPr lang="ko-KR" altLang="en-US" dirty="0">
                <a:cs typeface="+mn-lt"/>
              </a:rPr>
              <a:t>노트북과 데스크탑간의 화면 간격이 </a:t>
            </a:r>
            <a:r>
              <a:rPr lang="ko-KR" altLang="en-US" dirty="0" smtClean="0">
                <a:cs typeface="+mn-lt"/>
              </a:rPr>
              <a:t>큼</a:t>
            </a:r>
            <a:endParaRPr lang="ko-KR" altLang="en-US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9049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참고문헌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3551" y="1272439"/>
            <a:ext cx="103878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Flowchart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https://app.diagrams.net/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http://tcpschool.com/codingmath/flowchart</a:t>
            </a:r>
          </a:p>
          <a:p>
            <a:endParaRPr lang="en-US" altLang="ko-KR" sz="1200" dirty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CSS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https://www.figma.com/file/qWIQAuMmW60sJF00KQogxC/Untitled?node-id=0%3A1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https://www.remove.bg/ko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https://www.degraeve.com/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https://fontawesome.cc/Brands/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https://loading.io/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https://startbootstrap.com/theme/coming-soon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https://www.shutterstock.com/ko/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https://www.gomlab.com/</a:t>
            </a: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동영상 소스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https://www.youtube.com/watch?v=2wzBPSbTGYM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3"/>
              </a:rPr>
              <a:t>https://www.youtube.com/watch?v=zb4y40kFhL4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4"/>
              </a:rPr>
              <a:t>https://www.youtube.com/watch?v=FJBUkb4aXZk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5"/>
              </a:rPr>
              <a:t>https://www.youtube.com/watch?v=I5F_CRi8gbA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6"/>
              </a:rPr>
              <a:t>https://www.youtube.com/watch?v=Evp6oQst0v8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https://www.youtube.com/watch?v=KYunPJQWZ1o</a:t>
            </a:r>
          </a:p>
          <a:p>
            <a:endParaRPr lang="en-US" altLang="ko-KR" sz="1200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9039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참고문헌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3551" y="1272439"/>
            <a:ext cx="1038788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공공 데이터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[Open API]</a:t>
            </a:r>
            <a:endParaRPr lang="ko-KR" altLang="en-US" sz="1200" dirty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3"/>
              </a:rPr>
              <a:t>http://openapi.nature.go.kr/openapi/service/rest/FungiService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4"/>
              </a:rPr>
              <a:t>http://apis.data.go.kr/1390804/NihhsMushroomImageInfo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5"/>
              </a:rPr>
              <a:t>http://apis.data.go.kr/1400119/KffniService1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[</a:t>
            </a:r>
            <a:r>
              <a:rPr lang="ko-KR" altLang="en-US" sz="1200" dirty="0">
                <a:cs typeface="+mn-lt"/>
              </a:rPr>
              <a:t>머신 러닝</a:t>
            </a:r>
            <a:r>
              <a:rPr lang="en-US" altLang="ko-KR" sz="1200" dirty="0">
                <a:cs typeface="+mn-lt"/>
              </a:rPr>
              <a:t>]</a:t>
            </a: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6"/>
              </a:rPr>
              <a:t>http://apis.data.go.kr/1390804/NihhsRdaLifeInfo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7"/>
              </a:rPr>
              <a:t>https://www.kaggle.com/uciml/mushroom-classification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</a:rPr>
              <a:t>https://www.kaggle.com/maysee/mushrooms-classification-common-genuss-images</a:t>
            </a:r>
          </a:p>
          <a:p>
            <a:endParaRPr lang="en-US" altLang="ko-KR" sz="1200" dirty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버섯 정보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http://nature.go.kr/kfni/SubIndex.do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https://www.naturing.net/o/card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https://www.nihhs.go.kr/mushroom/</a:t>
            </a: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관련 논문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cs typeface="+mn-lt"/>
              </a:rPr>
              <a:t>안병민</a:t>
            </a:r>
            <a:r>
              <a:rPr lang="en-US" altLang="ko-KR" sz="1200" dirty="0">
                <a:cs typeface="+mn-lt"/>
              </a:rPr>
              <a:t> (2000), </a:t>
            </a:r>
            <a:r>
              <a:rPr lang="ko-KR" altLang="en-US" sz="1200" dirty="0">
                <a:cs typeface="+mn-lt"/>
              </a:rPr>
              <a:t>대한간학회지 </a:t>
            </a:r>
            <a:r>
              <a:rPr lang="en-US" altLang="ko-KR" sz="1200" dirty="0">
                <a:cs typeface="+mn-lt"/>
              </a:rPr>
              <a:t>6</a:t>
            </a:r>
            <a:r>
              <a:rPr lang="ko-KR" altLang="en-US" sz="1200" dirty="0">
                <a:cs typeface="+mn-lt"/>
              </a:rPr>
              <a:t>권 제 </a:t>
            </a:r>
            <a:r>
              <a:rPr lang="en-US" altLang="ko-KR" sz="1200" dirty="0">
                <a:cs typeface="+mn-lt"/>
              </a:rPr>
              <a:t>3</a:t>
            </a:r>
            <a:r>
              <a:rPr lang="ko-KR" altLang="en-US" sz="1200" dirty="0">
                <a:cs typeface="+mn-lt"/>
              </a:rPr>
              <a:t>호</a:t>
            </a:r>
            <a:r>
              <a:rPr lang="en-US" altLang="ko-KR" sz="1200" dirty="0">
                <a:cs typeface="+mn-lt"/>
              </a:rPr>
              <a:t>, 340-350, </a:t>
            </a:r>
            <a:r>
              <a:rPr lang="ko-KR" altLang="en-US" sz="1200" dirty="0">
                <a:cs typeface="+mn-lt"/>
              </a:rPr>
              <a:t>한국의 </a:t>
            </a:r>
            <a:r>
              <a:rPr lang="en-US" altLang="ko-KR" sz="1200" dirty="0" err="1">
                <a:cs typeface="+mn-lt"/>
              </a:rPr>
              <a:t>Amatoxins</a:t>
            </a:r>
            <a:r>
              <a:rPr lang="en-US" altLang="ko-KR" sz="1200" dirty="0">
                <a:cs typeface="+mn-lt"/>
              </a:rPr>
              <a:t> </a:t>
            </a:r>
            <a:r>
              <a:rPr lang="ko-KR" altLang="en-US" sz="1200" dirty="0">
                <a:cs typeface="+mn-lt"/>
              </a:rPr>
              <a:t>중독증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cs typeface="+mn-lt"/>
              </a:rPr>
              <a:t>유관휘</a:t>
            </a:r>
            <a:r>
              <a:rPr lang="ko-KR" altLang="en-US" sz="1200" dirty="0">
                <a:cs typeface="+mn-lt"/>
              </a:rPr>
              <a:t> </a:t>
            </a:r>
            <a:r>
              <a:rPr lang="en-US" altLang="ko-KR" sz="1200" dirty="0">
                <a:cs typeface="+mn-lt"/>
              </a:rPr>
              <a:t>(2013), </a:t>
            </a:r>
            <a:r>
              <a:rPr lang="ko-KR" altLang="en-US" sz="1200" dirty="0" err="1">
                <a:cs typeface="+mn-lt"/>
              </a:rPr>
              <a:t>상지대학교</a:t>
            </a:r>
            <a:r>
              <a:rPr lang="en-US" altLang="ko-KR" sz="1200" dirty="0">
                <a:cs typeface="+mn-lt"/>
              </a:rPr>
              <a:t>, </a:t>
            </a:r>
            <a:r>
              <a:rPr lang="ko-KR" altLang="en-US" sz="1200" dirty="0">
                <a:cs typeface="+mn-lt"/>
              </a:rPr>
              <a:t>독버섯 식중독 예방을 위한 분포도 조사연구</a:t>
            </a:r>
            <a:endParaRPr lang="en-US" altLang="ko-KR" sz="1200" dirty="0">
              <a:cs typeface="+mn-lt"/>
            </a:endParaRP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관련 뉴스 </a:t>
            </a:r>
            <a:r>
              <a:rPr lang="en-US" altLang="ko-KR" sz="1200" dirty="0">
                <a:cs typeface="+mn-lt"/>
              </a:rPr>
              <a:t>/ </a:t>
            </a:r>
            <a:r>
              <a:rPr lang="ko-KR" altLang="en-US" sz="1200" dirty="0">
                <a:cs typeface="+mn-lt"/>
              </a:rPr>
              <a:t>블로그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https://www.hani.co.kr/arti/society/environment/479272.html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https://news.kbs.co.kr/news/view.do?ncd=5297229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https://www.insight.co.kr/news/358043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https://post.naver.com/viewer/postView.nhn?volumeNo=20112806&amp;memberNo=33556940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https://news.kbs.co.kr/news/view.do?ncd=5297229	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kumimoji="1" lang="en" altLang="ko-Kore-KR" sz="1200" dirty="0">
                <a:hlinkClick r:id="rId8"/>
              </a:rPr>
              <a:t>https://www.ytn.co.kr/_ln/0134_202007231538401641</a:t>
            </a:r>
            <a:endParaRPr kumimoji="1" lang="en" altLang="ko-Kore-KR" sz="12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kumimoji="1" lang="en" altLang="ko-Kore-KR" sz="1200" dirty="0"/>
              <a:t>https://ytn.co.kr/_ln/0103_201710052247360892</a:t>
            </a:r>
            <a:endParaRPr kumimoji="1" lang="ko-Kore-KR" altLang="en-US" sz="1200" dirty="0"/>
          </a:p>
          <a:p>
            <a:endParaRPr lang="en-US" altLang="ko-KR" sz="1200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8369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회고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코딩</a:t>
            </a:r>
            <a:endParaRPr lang="ko-KR" altLang="en-US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- </a:t>
            </a:r>
            <a:r>
              <a:rPr lang="ko-KR" altLang="en-US" dirty="0">
                <a:cs typeface="+mn-lt"/>
              </a:rPr>
              <a:t>깔끔하고</a:t>
            </a:r>
            <a:r>
              <a:rPr lang="en-US" altLang="ko-KR" dirty="0">
                <a:cs typeface="+mn-lt"/>
              </a:rPr>
              <a:t>, </a:t>
            </a:r>
            <a:r>
              <a:rPr lang="ko-KR" altLang="en-US" dirty="0">
                <a:cs typeface="+mn-lt"/>
              </a:rPr>
              <a:t>유지보수가 쉬운 코딩이 잘 안됨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- </a:t>
            </a:r>
            <a:r>
              <a:rPr lang="ko-KR" altLang="en-US" dirty="0">
                <a:cs typeface="+mn-lt"/>
              </a:rPr>
              <a:t>스크립트 파일 처리 아쉬움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머신 러닝</a:t>
            </a:r>
            <a:endParaRPr lang="ko-KR" altLang="en-US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- </a:t>
            </a:r>
            <a:r>
              <a:rPr lang="ko-KR" altLang="en-US" dirty="0">
                <a:cs typeface="+mn-lt"/>
              </a:rPr>
              <a:t>확률 </a:t>
            </a:r>
            <a:r>
              <a:rPr lang="en-US" altLang="ko-KR" dirty="0">
                <a:cs typeface="+mn-lt"/>
              </a:rPr>
              <a:t>%</a:t>
            </a:r>
            <a:r>
              <a:rPr lang="ko-KR" altLang="en-US" dirty="0">
                <a:cs typeface="+mn-lt"/>
              </a:rPr>
              <a:t>를 표시하고 싶었으나</a:t>
            </a:r>
            <a:r>
              <a:rPr lang="en-US" altLang="ko-KR" dirty="0">
                <a:cs typeface="+mn-lt"/>
              </a:rPr>
              <a:t>, </a:t>
            </a:r>
            <a:r>
              <a:rPr lang="ko-KR" altLang="en-US" dirty="0">
                <a:cs typeface="+mn-lt"/>
              </a:rPr>
              <a:t>구현에 어려움을 겪음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- </a:t>
            </a:r>
            <a:r>
              <a:rPr lang="ko-KR" altLang="en-US" dirty="0">
                <a:cs typeface="+mn-lt"/>
              </a:rPr>
              <a:t>속이나 버섯 형태를 정확한 한국명으로 번역이 어려움</a:t>
            </a:r>
            <a:endParaRPr lang="en-US" altLang="ko-KR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9705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773562" y="2828836"/>
            <a:ext cx="2644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7200" b="1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rPr>
              <a:t>Q &amp; A</a:t>
            </a:r>
            <a:endParaRPr kumimoji="1" lang="ko-Kore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696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>
            <a:extLst>
              <a:ext uri="{FF2B5EF4-FFF2-40B4-BE49-F238E27FC236}">
                <a16:creationId xmlns:a16="http://schemas.microsoft.com/office/drawing/2014/main" id="{A76BD849-F505-2B41-892A-01B71104EB34}"/>
              </a:ext>
            </a:extLst>
          </p:cNvPr>
          <p:cNvSpPr/>
          <p:nvPr/>
        </p:nvSpPr>
        <p:spPr>
          <a:xfrm>
            <a:off x="1" y="-126746"/>
            <a:ext cx="5932232" cy="6857999"/>
          </a:xfrm>
          <a:custGeom>
            <a:avLst/>
            <a:gdLst>
              <a:gd name="connsiteX0" fmla="*/ 0 w 5932232"/>
              <a:gd name="connsiteY0" fmla="*/ 0 h 6857999"/>
              <a:gd name="connsiteX1" fmla="*/ 3497951 w 5932232"/>
              <a:gd name="connsiteY1" fmla="*/ 0 h 6857999"/>
              <a:gd name="connsiteX2" fmla="*/ 5932232 w 5932232"/>
              <a:gd name="connsiteY2" fmla="*/ 4868560 h 6857999"/>
              <a:gd name="connsiteX3" fmla="*/ 4937513 w 5932232"/>
              <a:gd name="connsiteY3" fmla="*/ 6857999 h 6857999"/>
              <a:gd name="connsiteX4" fmla="*/ 0 w 593223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2232" h="6857999">
                <a:moveTo>
                  <a:pt x="0" y="0"/>
                </a:moveTo>
                <a:lnTo>
                  <a:pt x="3497951" y="0"/>
                </a:lnTo>
                <a:lnTo>
                  <a:pt x="5932232" y="4868560"/>
                </a:lnTo>
                <a:lnTo>
                  <a:pt x="493751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832CD9F5-2A21-7F4F-BF59-972617BC28D3}"/>
              </a:ext>
            </a:extLst>
          </p:cNvPr>
          <p:cNvSpPr/>
          <p:nvPr/>
        </p:nvSpPr>
        <p:spPr>
          <a:xfrm>
            <a:off x="5631255" y="1306153"/>
            <a:ext cx="3989340" cy="3476220"/>
          </a:xfrm>
          <a:prstGeom prst="hexagon">
            <a:avLst/>
          </a:prstGeom>
          <a:noFill/>
          <a:ln w="127000">
            <a:solidFill>
              <a:srgbClr val="C083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26CEF0B0-9470-204A-B1BD-08863AE8B1FB}"/>
              </a:ext>
            </a:extLst>
          </p:cNvPr>
          <p:cNvSpPr/>
          <p:nvPr/>
        </p:nvSpPr>
        <p:spPr>
          <a:xfrm rot="10800000">
            <a:off x="4782654" y="0"/>
            <a:ext cx="2374490" cy="2374490"/>
          </a:xfrm>
          <a:prstGeom prst="triangle">
            <a:avLst/>
          </a:pr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3689DA97-E56A-FB41-A078-1630A442EEA7}"/>
              </a:ext>
            </a:extLst>
          </p:cNvPr>
          <p:cNvSpPr/>
          <p:nvPr/>
        </p:nvSpPr>
        <p:spPr>
          <a:xfrm>
            <a:off x="6388770" y="-1"/>
            <a:ext cx="2374490" cy="1286316"/>
          </a:xfrm>
          <a:custGeom>
            <a:avLst/>
            <a:gdLst>
              <a:gd name="connsiteX0" fmla="*/ 643158 w 2374490"/>
              <a:gd name="connsiteY0" fmla="*/ 0 h 1286316"/>
              <a:gd name="connsiteX1" fmla="*/ 1731332 w 2374490"/>
              <a:gd name="connsiteY1" fmla="*/ 0 h 1286316"/>
              <a:gd name="connsiteX2" fmla="*/ 2374490 w 2374490"/>
              <a:gd name="connsiteY2" fmla="*/ 1286316 h 1286316"/>
              <a:gd name="connsiteX3" fmla="*/ 0 w 2374490"/>
              <a:gd name="connsiteY3" fmla="*/ 1286316 h 12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1286316">
                <a:moveTo>
                  <a:pt x="643158" y="0"/>
                </a:moveTo>
                <a:lnTo>
                  <a:pt x="1731332" y="0"/>
                </a:lnTo>
                <a:lnTo>
                  <a:pt x="2374490" y="1286316"/>
                </a:lnTo>
                <a:lnTo>
                  <a:pt x="0" y="1286316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5632CF89-B52E-E747-8744-9745F4374CA1}"/>
              </a:ext>
            </a:extLst>
          </p:cNvPr>
          <p:cNvSpPr/>
          <p:nvPr/>
        </p:nvSpPr>
        <p:spPr>
          <a:xfrm rot="10800000">
            <a:off x="8061910" y="0"/>
            <a:ext cx="4130090" cy="5513180"/>
          </a:xfrm>
          <a:custGeom>
            <a:avLst/>
            <a:gdLst>
              <a:gd name="connsiteX0" fmla="*/ 4130090 w 4130090"/>
              <a:gd name="connsiteY0" fmla="*/ 5513180 h 5513180"/>
              <a:gd name="connsiteX1" fmla="*/ 0 w 4130090"/>
              <a:gd name="connsiteY1" fmla="*/ 5513180 h 5513180"/>
              <a:gd name="connsiteX2" fmla="*/ 0 w 4130090"/>
              <a:gd name="connsiteY2" fmla="*/ 2747000 h 5513180"/>
              <a:gd name="connsiteX3" fmla="*/ 1373500 w 4130090"/>
              <a:gd name="connsiteY3" fmla="*/ 0 h 551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90" h="5513180">
                <a:moveTo>
                  <a:pt x="4130090" y="5513180"/>
                </a:moveTo>
                <a:lnTo>
                  <a:pt x="0" y="5513180"/>
                </a:lnTo>
                <a:lnTo>
                  <a:pt x="0" y="2747000"/>
                </a:lnTo>
                <a:lnTo>
                  <a:pt x="1373500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F5212423-D142-764E-8B05-E204C7595273}"/>
              </a:ext>
            </a:extLst>
          </p:cNvPr>
          <p:cNvSpPr/>
          <p:nvPr/>
        </p:nvSpPr>
        <p:spPr>
          <a:xfrm>
            <a:off x="7742164" y="-1"/>
            <a:ext cx="4449836" cy="6852725"/>
          </a:xfrm>
          <a:custGeom>
            <a:avLst/>
            <a:gdLst>
              <a:gd name="connsiteX0" fmla="*/ 3426363 w 4449836"/>
              <a:gd name="connsiteY0" fmla="*/ 0 h 6852725"/>
              <a:gd name="connsiteX1" fmla="*/ 3780324 w 4449836"/>
              <a:gd name="connsiteY1" fmla="*/ 0 h 6852725"/>
              <a:gd name="connsiteX2" fmla="*/ 4449836 w 4449836"/>
              <a:gd name="connsiteY2" fmla="*/ 1339025 h 6852725"/>
              <a:gd name="connsiteX3" fmla="*/ 4449836 w 4449836"/>
              <a:gd name="connsiteY3" fmla="*/ 6852725 h 6852725"/>
              <a:gd name="connsiteX4" fmla="*/ 0 w 4449836"/>
              <a:gd name="connsiteY4" fmla="*/ 6852725 h 68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836" h="6852725">
                <a:moveTo>
                  <a:pt x="3426363" y="0"/>
                </a:moveTo>
                <a:lnTo>
                  <a:pt x="3780324" y="0"/>
                </a:lnTo>
                <a:lnTo>
                  <a:pt x="4449836" y="1339025"/>
                </a:lnTo>
                <a:lnTo>
                  <a:pt x="4449836" y="6852725"/>
                </a:lnTo>
                <a:lnTo>
                  <a:pt x="0" y="6852725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494EEB1-6DA7-D34C-8A77-B1B1E2CFA23F}"/>
              </a:ext>
            </a:extLst>
          </p:cNvPr>
          <p:cNvSpPr/>
          <p:nvPr/>
        </p:nvSpPr>
        <p:spPr>
          <a:xfrm rot="10800000">
            <a:off x="7157144" y="4740137"/>
            <a:ext cx="2374490" cy="2112587"/>
          </a:xfrm>
          <a:custGeom>
            <a:avLst/>
            <a:gdLst>
              <a:gd name="connsiteX0" fmla="*/ 2374490 w 2374490"/>
              <a:gd name="connsiteY0" fmla="*/ 2112587 h 2112587"/>
              <a:gd name="connsiteX1" fmla="*/ 0 w 2374490"/>
              <a:gd name="connsiteY1" fmla="*/ 2112587 h 2112587"/>
              <a:gd name="connsiteX2" fmla="*/ 1056293 w 2374490"/>
              <a:gd name="connsiteY2" fmla="*/ 0 h 2112587"/>
              <a:gd name="connsiteX3" fmla="*/ 1318197 w 2374490"/>
              <a:gd name="connsiteY3" fmla="*/ 0 h 21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2112587">
                <a:moveTo>
                  <a:pt x="2374490" y="2112587"/>
                </a:moveTo>
                <a:lnTo>
                  <a:pt x="0" y="2112587"/>
                </a:lnTo>
                <a:lnTo>
                  <a:pt x="1056293" y="0"/>
                </a:lnTo>
                <a:lnTo>
                  <a:pt x="1318197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166BCBCE-1D9F-144A-9B6B-98463E2442BF}"/>
              </a:ext>
            </a:extLst>
          </p:cNvPr>
          <p:cNvSpPr/>
          <p:nvPr/>
        </p:nvSpPr>
        <p:spPr>
          <a:xfrm>
            <a:off x="5452015" y="5034588"/>
            <a:ext cx="6070624" cy="1818136"/>
          </a:xfrm>
          <a:custGeom>
            <a:avLst/>
            <a:gdLst>
              <a:gd name="connsiteX0" fmla="*/ 909068 w 6070624"/>
              <a:gd name="connsiteY0" fmla="*/ 0 h 1818136"/>
              <a:gd name="connsiteX1" fmla="*/ 5161556 w 6070624"/>
              <a:gd name="connsiteY1" fmla="*/ 0 h 1818136"/>
              <a:gd name="connsiteX2" fmla="*/ 6070624 w 6070624"/>
              <a:gd name="connsiteY2" fmla="*/ 1818136 h 1818136"/>
              <a:gd name="connsiteX3" fmla="*/ 0 w 6070624"/>
              <a:gd name="connsiteY3" fmla="*/ 1818136 h 18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24" h="1818136">
                <a:moveTo>
                  <a:pt x="909068" y="0"/>
                </a:moveTo>
                <a:lnTo>
                  <a:pt x="5161556" y="0"/>
                </a:lnTo>
                <a:lnTo>
                  <a:pt x="6070624" y="1818136"/>
                </a:lnTo>
                <a:lnTo>
                  <a:pt x="0" y="1818136"/>
                </a:lnTo>
                <a:close/>
              </a:path>
            </a:pathLst>
          </a:cu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육각형[H] 17">
            <a:extLst>
              <a:ext uri="{FF2B5EF4-FFF2-40B4-BE49-F238E27FC236}">
                <a16:creationId xmlns:a16="http://schemas.microsoft.com/office/drawing/2014/main" id="{5ED73CA9-AAA4-594B-9D00-819B3CE6768B}"/>
              </a:ext>
            </a:extLst>
          </p:cNvPr>
          <p:cNvSpPr/>
          <p:nvPr/>
        </p:nvSpPr>
        <p:spPr>
          <a:xfrm>
            <a:off x="9219798" y="291318"/>
            <a:ext cx="3008112" cy="2563298"/>
          </a:xfrm>
          <a:prstGeom prst="hexagon">
            <a:avLst/>
          </a:pr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E6073-29BC-7C47-ADE6-968CBDB2BF07}"/>
              </a:ext>
            </a:extLst>
          </p:cNvPr>
          <p:cNvSpPr txBox="1"/>
          <p:nvPr/>
        </p:nvSpPr>
        <p:spPr>
          <a:xfrm>
            <a:off x="342900" y="2895813"/>
            <a:ext cx="704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감사합니다</a:t>
            </a:r>
            <a:endParaRPr kumimoji="1" lang="ko-Kore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367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954281" y="4844496"/>
            <a:ext cx="2768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프로젝트 배경</a:t>
            </a:r>
            <a:endParaRPr kumimoji="1" lang="ko-Kore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488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기획 배경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CDEA5-E36B-7344-AB4B-0B45DC4303E5}"/>
              </a:ext>
            </a:extLst>
          </p:cNvPr>
          <p:cNvSpPr txBox="1"/>
          <p:nvPr/>
        </p:nvSpPr>
        <p:spPr>
          <a:xfrm>
            <a:off x="564502" y="182919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야생 버섯 오용으로 인한 사고 방지</a:t>
            </a:r>
            <a:endParaRPr lang="ko-Kore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E2BC4E-F53B-734A-A21B-6E00818B34DB}"/>
              </a:ext>
            </a:extLst>
          </p:cNvPr>
          <p:cNvSpPr txBox="1"/>
          <p:nvPr/>
        </p:nvSpPr>
        <p:spPr>
          <a:xfrm>
            <a:off x="564502" y="2600547"/>
            <a:ext cx="4102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야생 버섯에 대한 경각심 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E182C-60FF-DA41-A326-28BF413E93E6}"/>
              </a:ext>
            </a:extLst>
          </p:cNvPr>
          <p:cNvSpPr txBox="1"/>
          <p:nvPr/>
        </p:nvSpPr>
        <p:spPr>
          <a:xfrm>
            <a:off x="564501" y="3371903"/>
            <a:ext cx="697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 smtClean="0">
                <a:latin typeface="+mn-ea"/>
              </a:rPr>
              <a:t>정부 기관에서 제공하는 데이터들을 통합하여 정보 </a:t>
            </a:r>
            <a:r>
              <a:rPr kumimoji="1" lang="ko-KR" altLang="en-US" sz="2000" dirty="0">
                <a:latin typeface="+mn-ea"/>
              </a:rPr>
              <a:t>제공 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C0821-DFDB-0041-B7A3-DA21334822CA}"/>
              </a:ext>
            </a:extLst>
          </p:cNvPr>
          <p:cNvSpPr txBox="1"/>
          <p:nvPr/>
        </p:nvSpPr>
        <p:spPr>
          <a:xfrm>
            <a:off x="564502" y="4143259"/>
            <a:ext cx="4889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이미지를 활용한 보기 쉬운 정보제공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81FC8-4877-824F-9D2B-97B7DDFCD22A}"/>
              </a:ext>
            </a:extLst>
          </p:cNvPr>
          <p:cNvSpPr txBox="1"/>
          <p:nvPr/>
        </p:nvSpPr>
        <p:spPr>
          <a:xfrm>
            <a:off x="564502" y="4914615"/>
            <a:ext cx="5910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머신 러닝을 활용한 분류 모델 학습 및 활용</a:t>
            </a:r>
            <a:endParaRPr kumimoji="1" lang="ko-Kore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922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현황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248D3E-4CFD-664E-B6B1-BEA2C4297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299376"/>
            <a:ext cx="11188700" cy="552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C49BD4-493A-A544-86BA-6AF8B43B41F4}"/>
              </a:ext>
            </a:extLst>
          </p:cNvPr>
          <p:cNvSpPr txBox="1"/>
          <p:nvPr/>
        </p:nvSpPr>
        <p:spPr>
          <a:xfrm>
            <a:off x="8258175" y="6596390"/>
            <a:ext cx="3933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 smtClean="0"/>
              <a:t>*http</a:t>
            </a:r>
            <a:r>
              <a:rPr kumimoji="1" lang="en-US" altLang="ko-KR" sz="1100" dirty="0"/>
              <a:t>://www.nihhs.go.kr/mushroom/psnMush/content0102.do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77458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사례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1D64FF-06E7-E141-B993-44C96702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8" y="1165109"/>
            <a:ext cx="5515727" cy="558148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539B4D9-209B-134E-9B02-C5C16F04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687" y="1165109"/>
            <a:ext cx="3200401" cy="2392053"/>
          </a:xfrm>
          <a:prstGeom prst="rect">
            <a:avLst/>
          </a:prstGeom>
        </p:spPr>
      </p:pic>
      <p:pic>
        <p:nvPicPr>
          <p:cNvPr id="9" name="그림 8" descr="텍스트, 사람, 정장, 표지판이(가) 표시된 사진&#10;&#10;자동 생성된 설명">
            <a:extLst>
              <a:ext uri="{FF2B5EF4-FFF2-40B4-BE49-F238E27FC236}">
                <a16:creationId xmlns:a16="http://schemas.microsoft.com/office/drawing/2014/main" id="{79AC5F7E-3A19-8747-8430-049D98A57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777" y="3557162"/>
            <a:ext cx="4424160" cy="33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133538" y="4781682"/>
            <a:ext cx="4286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업무분담</a:t>
            </a:r>
            <a:r>
              <a:rPr kumimoji="1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흐름도</a:t>
            </a:r>
            <a:r>
              <a:rPr kumimoji="1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일정</a:t>
            </a:r>
            <a:endParaRPr kumimoji="1" lang="ko-Kore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56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업무 분담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1198" y="1288458"/>
            <a:ext cx="74174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김기영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총괄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기능 통합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박민재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</a:t>
            </a:r>
            <a:r>
              <a:rPr kumimoji="1" lang="en-US" altLang="ko-KR" dirty="0">
                <a:latin typeface="+mn-ea"/>
              </a:rPr>
              <a:t>– </a:t>
            </a:r>
            <a:r>
              <a:rPr kumimoji="1" lang="ko-KR" altLang="en-US" dirty="0">
                <a:latin typeface="+mn-ea"/>
              </a:rPr>
              <a:t>이미지 분류 기능 구축</a:t>
            </a:r>
            <a:r>
              <a:rPr kumimoji="1" lang="en-US" altLang="ko-KR" dirty="0">
                <a:latin typeface="+mn-ea"/>
              </a:rPr>
              <a:t>(CNN)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문수인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</a:t>
            </a:r>
            <a:r>
              <a:rPr kumimoji="1" lang="en-US" altLang="ko-KR" dirty="0">
                <a:latin typeface="+mn-ea"/>
              </a:rPr>
              <a:t>– </a:t>
            </a:r>
            <a:r>
              <a:rPr kumimoji="1" lang="ko-KR" altLang="en-US" dirty="0">
                <a:latin typeface="+mn-ea"/>
              </a:rPr>
              <a:t>특징 분류 기능 구축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딥 러닝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김재현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디자인 총괄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요리 레시피 기능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장현우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분류군 검색 기능 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김지원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이미지 검색 기능</a:t>
            </a:r>
            <a:endParaRPr kumimoji="1" lang="ko-Kore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132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진행 일정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655999"/>
            <a:ext cx="10800000" cy="48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9457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shroom_template_v2" id="{449D9931-BA58-3944-A98C-1EA95C0EBBDC}" vid="{040357D7-B08B-964E-9A91-850CCBC372C7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456</Words>
  <Application>Microsoft Office PowerPoint</Application>
  <PresentationFormat>와이드스크린</PresentationFormat>
  <Paragraphs>154</Paragraphs>
  <Slides>27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HY헤드라인M</vt:lpstr>
      <vt:lpstr>맑은 고딕</vt:lpstr>
      <vt:lpstr>Arial</vt:lpstr>
      <vt:lpstr>Calibri</vt:lpstr>
      <vt:lpstr>Calibri Light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 MJ</dc:creator>
  <cp:lastModifiedBy>kky</cp:lastModifiedBy>
  <cp:revision>65</cp:revision>
  <dcterms:created xsi:type="dcterms:W3CDTF">2021-11-01T00:54:43Z</dcterms:created>
  <dcterms:modified xsi:type="dcterms:W3CDTF">2021-11-02T03:05:06Z</dcterms:modified>
</cp:coreProperties>
</file>